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5"/>
    <p:sldMasterId id="214748367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y="5143500" cx="9144000"/>
  <p:notesSz cx="6858000" cy="9144000"/>
  <p:embeddedFontLst>
    <p:embeddedFont>
      <p:font typeface="Play"/>
      <p:regular r:id="rId24"/>
      <p:bold r:id="rId25"/>
    </p:embeddedFont>
    <p:embeddedFont>
      <p:font typeface="Montserrat"/>
      <p:regular r:id="rId26"/>
      <p:bold r:id="rId27"/>
      <p:italic r:id="rId28"/>
      <p:boldItalic r:id="rId29"/>
    </p:embeddedFont>
    <p:embeddedFont>
      <p:font typeface="Poppins"/>
      <p:regular r:id="rId30"/>
      <p:bold r:id="rId31"/>
      <p:italic r:id="rId32"/>
      <p:boldItalic r:id="rId33"/>
    </p:embeddedFont>
    <p:embeddedFont>
      <p:font typeface="Archivo Medium"/>
      <p:regular r:id="rId34"/>
      <p:bold r:id="rId35"/>
      <p:italic r:id="rId36"/>
      <p:boldItalic r:id="rId37"/>
    </p:embeddedFont>
    <p:embeddedFont>
      <p:font typeface="Fustat"/>
      <p:regular r:id="rId38"/>
      <p:bold r:id="rId39"/>
    </p:embeddedFont>
    <p:embeddedFont>
      <p:font typeface="Archivo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3EE72C-18B9-46FC-97B7-50EFDF366F57}">
  <a:tblStyle styleId="{733EE72C-18B9-46FC-97B7-50EFDF366F5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rchivo-regular.fntdata"/><Relationship Id="rId20" Type="http://schemas.openxmlformats.org/officeDocument/2006/relationships/slide" Target="slides/slide13.xml"/><Relationship Id="rId42" Type="http://schemas.openxmlformats.org/officeDocument/2006/relationships/font" Target="fonts/Archivo-italic.fntdata"/><Relationship Id="rId41" Type="http://schemas.openxmlformats.org/officeDocument/2006/relationships/font" Target="fonts/Archivo-bold.fntdata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43" Type="http://schemas.openxmlformats.org/officeDocument/2006/relationships/font" Target="fonts/Archivo-boldItalic.fntdata"/><Relationship Id="rId24" Type="http://schemas.openxmlformats.org/officeDocument/2006/relationships/font" Target="fonts/Play-regular.fntdata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Montserrat-regular.fntdata"/><Relationship Id="rId25" Type="http://schemas.openxmlformats.org/officeDocument/2006/relationships/font" Target="fonts/Play-bold.fntdata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Montserrat-bold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Poppins-bold.fntdata"/><Relationship Id="rId30" Type="http://schemas.openxmlformats.org/officeDocument/2006/relationships/font" Target="fonts/Poppins-regular.fntdata"/><Relationship Id="rId11" Type="http://schemas.openxmlformats.org/officeDocument/2006/relationships/slide" Target="slides/slide4.xml"/><Relationship Id="rId33" Type="http://schemas.openxmlformats.org/officeDocument/2006/relationships/font" Target="fonts/Poppins-boldItalic.fntdata"/><Relationship Id="rId10" Type="http://schemas.openxmlformats.org/officeDocument/2006/relationships/slide" Target="slides/slide3.xml"/><Relationship Id="rId32" Type="http://schemas.openxmlformats.org/officeDocument/2006/relationships/font" Target="fonts/Poppins-italic.fntdata"/><Relationship Id="rId13" Type="http://schemas.openxmlformats.org/officeDocument/2006/relationships/slide" Target="slides/slide6.xml"/><Relationship Id="rId35" Type="http://schemas.openxmlformats.org/officeDocument/2006/relationships/font" Target="fonts/ArchivoMedium-bold.fntdata"/><Relationship Id="rId12" Type="http://schemas.openxmlformats.org/officeDocument/2006/relationships/slide" Target="slides/slide5.xml"/><Relationship Id="rId34" Type="http://schemas.openxmlformats.org/officeDocument/2006/relationships/font" Target="fonts/ArchivoMedium-regular.fntdata"/><Relationship Id="rId15" Type="http://schemas.openxmlformats.org/officeDocument/2006/relationships/slide" Target="slides/slide8.xml"/><Relationship Id="rId37" Type="http://schemas.openxmlformats.org/officeDocument/2006/relationships/font" Target="fonts/ArchivoMedium-boldItalic.fntdata"/><Relationship Id="rId14" Type="http://schemas.openxmlformats.org/officeDocument/2006/relationships/slide" Target="slides/slide7.xml"/><Relationship Id="rId36" Type="http://schemas.openxmlformats.org/officeDocument/2006/relationships/font" Target="fonts/ArchivoMedium-italic.fntdata"/><Relationship Id="rId17" Type="http://schemas.openxmlformats.org/officeDocument/2006/relationships/slide" Target="slides/slide10.xml"/><Relationship Id="rId39" Type="http://schemas.openxmlformats.org/officeDocument/2006/relationships/font" Target="fonts/Fustat-bold.fntdata"/><Relationship Id="rId16" Type="http://schemas.openxmlformats.org/officeDocument/2006/relationships/slide" Target="slides/slide9.xml"/><Relationship Id="rId38" Type="http://schemas.openxmlformats.org/officeDocument/2006/relationships/font" Target="fonts/Fustat-regular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53b2fdfaf_2_5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3553b2fdfaf_2_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53b2fdfaf_2_1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g3553b2fdfaf_2_18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g3553b2fdfaf_2_18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8cfbd5a1fd_0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38cfbd5a1fd_0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553b2fdfaf_2_2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3553b2fdfaf_2_2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53b2fdfaf_2_20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g3553b2fdfaf_2_20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553b2fdfaf_2_2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g3553b2fdfaf_2_2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8cfbd5a1fd_0_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38cfbd5a1fd_0_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553b2fdfaf_2_25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3553b2fdfaf_2_2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53b2fdfaf_2_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g3553b2fdfaf_2_6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3553b2fdfaf_2_6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553b2fdfaf_2_9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3553b2fdfaf_2_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553b2fdfaf_2_1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3553b2fdfaf_2_10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3553b2fdfaf_2_10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53b2fdfaf_2_1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g3553b2fdfaf_2_1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3553b2fdfaf_2_1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53b2fdfaf_2_14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3553b2fdfaf_2_1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53b2fdfaf_2_15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3553b2fdfaf_2_1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53b2fdfaf_2_17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g3553b2fdfaf_2_1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8cfbd5a1fd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38cfbd5a1fd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>
            <p:ph idx="2" type="pic"/>
          </p:nvPr>
        </p:nvSpPr>
        <p:spPr>
          <a:xfrm>
            <a:off x="4572001" y="988171"/>
            <a:ext cx="4158854" cy="3254828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/>
          <p:nvPr>
            <p:ph idx="2" type="pic"/>
          </p:nvPr>
        </p:nvSpPr>
        <p:spPr>
          <a:xfrm>
            <a:off x="413148" y="676275"/>
            <a:ext cx="4158853" cy="4001691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/>
          <p:nvPr>
            <p:ph idx="2" type="pic"/>
          </p:nvPr>
        </p:nvSpPr>
        <p:spPr>
          <a:xfrm>
            <a:off x="413147" y="3585174"/>
            <a:ext cx="1312449" cy="808020"/>
          </a:xfrm>
          <a:prstGeom prst="rect">
            <a:avLst/>
          </a:prstGeom>
          <a:noFill/>
          <a:ln>
            <a:noFill/>
          </a:ln>
        </p:spPr>
      </p:sp>
      <p:sp>
        <p:nvSpPr>
          <p:cNvPr id="62" name="Google Shape;62;p16"/>
          <p:cNvSpPr/>
          <p:nvPr>
            <p:ph idx="3" type="pic"/>
          </p:nvPr>
        </p:nvSpPr>
        <p:spPr>
          <a:xfrm>
            <a:off x="413147" y="2369747"/>
            <a:ext cx="1312449" cy="80802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/>
          <p:nvPr>
            <p:ph idx="2" type="pic"/>
          </p:nvPr>
        </p:nvSpPr>
        <p:spPr>
          <a:xfrm>
            <a:off x="6169937" y="3000811"/>
            <a:ext cx="2560916" cy="1677155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7"/>
          <p:cNvSpPr/>
          <p:nvPr>
            <p:ph idx="3" type="pic"/>
          </p:nvPr>
        </p:nvSpPr>
        <p:spPr>
          <a:xfrm>
            <a:off x="413147" y="894596"/>
            <a:ext cx="2560916" cy="167715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/>
          <p:nvPr>
            <p:ph idx="2" type="pic"/>
          </p:nvPr>
        </p:nvSpPr>
        <p:spPr>
          <a:xfrm>
            <a:off x="413148" y="1647825"/>
            <a:ext cx="4492228" cy="258127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/>
          <p:nvPr>
            <p:ph idx="2" type="pic"/>
          </p:nvPr>
        </p:nvSpPr>
        <p:spPr>
          <a:xfrm>
            <a:off x="6897345" y="2438400"/>
            <a:ext cx="1863437" cy="3449782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19"/>
          <p:cNvSpPr/>
          <p:nvPr>
            <p:ph idx="3" type="pic"/>
          </p:nvPr>
        </p:nvSpPr>
        <p:spPr>
          <a:xfrm>
            <a:off x="4725970" y="2438400"/>
            <a:ext cx="1863436" cy="3449782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19"/>
          <p:cNvSpPr/>
          <p:nvPr>
            <p:ph idx="4" type="pic"/>
          </p:nvPr>
        </p:nvSpPr>
        <p:spPr>
          <a:xfrm>
            <a:off x="2554595" y="2438400"/>
            <a:ext cx="1863436" cy="3449782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19"/>
          <p:cNvSpPr/>
          <p:nvPr>
            <p:ph idx="5" type="pic"/>
          </p:nvPr>
        </p:nvSpPr>
        <p:spPr>
          <a:xfrm>
            <a:off x="383219" y="2438400"/>
            <a:ext cx="1863437" cy="3449782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0"/>
          <p:cNvSpPr/>
          <p:nvPr>
            <p:ph idx="2" type="pic"/>
          </p:nvPr>
        </p:nvSpPr>
        <p:spPr>
          <a:xfrm>
            <a:off x="4981575" y="1247775"/>
            <a:ext cx="2114550" cy="22479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20"/>
          <p:cNvSpPr/>
          <p:nvPr>
            <p:ph idx="3" type="pic"/>
          </p:nvPr>
        </p:nvSpPr>
        <p:spPr>
          <a:xfrm>
            <a:off x="2019300" y="1228725"/>
            <a:ext cx="2114550" cy="2247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Play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21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9" name="Google Shape;79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22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85" name="Google Shape;85;p22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86" name="Google Shape;86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" name="Google Shape;91;p23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23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93" name="Google Shape;93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4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9" name="Google Shape;99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0" name="Google Shape;100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5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5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5" name="Google Shape;105;p2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6" name="Google Shape;106;p2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7" name="Google Shape;107;p2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Play"/>
              <a:buNone/>
              <a:defRPr b="0" i="0" sz="33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g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jpg"/><Relationship Id="rId4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jpg"/><Relationship Id="rId4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jpg"/><Relationship Id="rId4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 txBox="1"/>
          <p:nvPr/>
        </p:nvSpPr>
        <p:spPr>
          <a:xfrm>
            <a:off x="2724292" y="3238608"/>
            <a:ext cx="3695400" cy="2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AI-Powered Smart Notification System</a:t>
            </a:r>
            <a:endParaRPr b="0" i="0" sz="9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2632950" y="1696988"/>
            <a:ext cx="38781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600">
                <a:solidFill>
                  <a:schemeClr val="lt1"/>
                </a:solidFill>
                <a:latin typeface="Fustat"/>
                <a:ea typeface="Fustat"/>
                <a:cs typeface="Fustat"/>
                <a:sym typeface="Fustat"/>
              </a:rPr>
              <a:t>UmiDo</a:t>
            </a:r>
            <a:endParaRPr sz="9600">
              <a:solidFill>
                <a:schemeClr val="lt1"/>
              </a:solidFill>
              <a:latin typeface="Fustat"/>
              <a:ea typeface="Fustat"/>
              <a:cs typeface="Fustat"/>
              <a:sym typeface="Fustat"/>
            </a:endParaRPr>
          </a:p>
        </p:txBody>
      </p:sp>
      <p:sp>
        <p:nvSpPr>
          <p:cNvPr id="114" name="Google Shape;114;p26"/>
          <p:cNvSpPr txBox="1"/>
          <p:nvPr/>
        </p:nvSpPr>
        <p:spPr>
          <a:xfrm>
            <a:off x="2301450" y="3791975"/>
            <a:ext cx="45411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</a:rPr>
              <a:t>UmiZoomi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</a:rPr>
              <a:t>202255636 Kadyrov Adilet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</a:rPr>
              <a:t>202255634 Yegizbayev Zholan</a:t>
            </a:r>
            <a:endParaRPr sz="1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"/>
          <p:cNvSpPr txBox="1"/>
          <p:nvPr/>
        </p:nvSpPr>
        <p:spPr>
          <a:xfrm>
            <a:off x="314325" y="680750"/>
            <a:ext cx="8336400" cy="9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The Translator (Parser) - Information Extractor Benchmark</a:t>
            </a:r>
            <a:endParaRPr sz="3000"/>
          </a:p>
        </p:txBody>
      </p:sp>
      <p:sp>
        <p:nvSpPr>
          <p:cNvPr id="208" name="Google Shape;208;p35"/>
          <p:cNvSpPr txBox="1"/>
          <p:nvPr/>
        </p:nvSpPr>
        <p:spPr>
          <a:xfrm>
            <a:off x="5191600" y="2603225"/>
            <a:ext cx="31005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Choosing the Right NLP Model:</a:t>
            </a:r>
            <a:endParaRPr sz="1100"/>
          </a:p>
        </p:txBody>
      </p:sp>
      <p:sp>
        <p:nvSpPr>
          <p:cNvPr id="209" name="Google Shape;209;p35"/>
          <p:cNvSpPr txBox="1"/>
          <p:nvPr/>
        </p:nvSpPr>
        <p:spPr>
          <a:xfrm>
            <a:off x="5191599" y="2942000"/>
            <a:ext cx="3100500" cy="7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We evaluated several models to find the best for converting natural language instructions into structured data.</a:t>
            </a:r>
            <a:endParaRPr sz="11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10" name="Google Shape;21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924" y="1712225"/>
            <a:ext cx="4715550" cy="291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6" title="Gemini_Generated_Image_e2sboke2sboke2sb.png"/>
          <p:cNvPicPr preferRelativeResize="0"/>
          <p:nvPr/>
        </p:nvPicPr>
        <p:blipFill rotWithShape="1">
          <a:blip r:embed="rId4">
            <a:alphaModFix/>
          </a:blip>
          <a:srcRect b="0" l="0" r="1574" t="2181"/>
          <a:stretch/>
        </p:blipFill>
        <p:spPr>
          <a:xfrm>
            <a:off x="132475" y="750275"/>
            <a:ext cx="3989550" cy="39647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6"/>
          <p:cNvSpPr txBox="1"/>
          <p:nvPr/>
        </p:nvSpPr>
        <p:spPr>
          <a:xfrm>
            <a:off x="3889004" y="1066601"/>
            <a:ext cx="4933800" cy="10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AI Module 3: The Conversationalist (Chatbot)</a:t>
            </a:r>
            <a:endParaRPr b="1" sz="24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A Multi-Tiered Pipeline for Natural Interaction:</a:t>
            </a:r>
            <a:endParaRPr sz="18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17" name="Google Shape;217;p36"/>
          <p:cNvSpPr txBox="1"/>
          <p:nvPr/>
        </p:nvSpPr>
        <p:spPr>
          <a:xfrm>
            <a:off x="3889005" y="2151711"/>
            <a:ext cx="4368600" cy="24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Tier 1: Primary Matching – Fast, keyword-based matching for common, high-confidence queries.</a:t>
            </a:r>
            <a:endParaRPr sz="11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Tier 2: Secondary Matching (Fallback) – Flexible fuzzy string matching to handle typos and variations in phrasing.</a:t>
            </a:r>
            <a:endParaRPr sz="11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Tier 3: Gemini API (Fallback of Fallback) – Leverages a powerful LLM to handle complex, ambiguous, or open-ended user requests, ensuring a robust and context-aware experience.</a:t>
            </a:r>
            <a:endParaRPr sz="11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7"/>
          <p:cNvSpPr txBox="1"/>
          <p:nvPr/>
        </p:nvSpPr>
        <p:spPr>
          <a:xfrm>
            <a:off x="0" y="278025"/>
            <a:ext cx="9144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Pillar II: Absolute Reliability - System Architecture</a:t>
            </a:r>
            <a:endParaRPr b="1" sz="30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id="223" name="Google Shape;223;p37" title="flowas.drawi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375" y="1623688"/>
            <a:ext cx="4249726" cy="22703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24" name="Google Shape;224;p37"/>
          <p:cNvSpPr txBox="1"/>
          <p:nvPr/>
        </p:nvSpPr>
        <p:spPr>
          <a:xfrm>
            <a:off x="4654975" y="1297475"/>
            <a:ext cx="42498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rPr>
              <a:t>Frontend: Flutter application for cross-platform (iOS, Android, Web) deployment.</a:t>
            </a:r>
            <a:endParaRPr>
              <a:solidFill>
                <a:schemeClr val="lt1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rPr>
              <a:t>Backend: Node.js server hosted on Microsoft Azure App Services handles all business logic and API requests.</a:t>
            </a:r>
            <a:endParaRPr>
              <a:solidFill>
                <a:schemeClr val="lt1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rPr>
              <a:t>Primary Database: Microsoft Azure SQL Database ensures data integrity and consistency.</a:t>
            </a:r>
            <a:endParaRPr>
              <a:solidFill>
                <a:schemeClr val="lt1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rPr>
              <a:t>Offline Database: On-device SQLite allows for core functionality without an internet connection.</a:t>
            </a:r>
            <a:endParaRPr>
              <a:solidFill>
                <a:schemeClr val="lt1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rchivo Medium"/>
                <a:ea typeface="Archivo Medium"/>
                <a:cs typeface="Archivo Medium"/>
                <a:sym typeface="Archivo Medium"/>
              </a:rPr>
              <a:t>Notifications: Firebase Cloud Messaging (FCM) delivers timely alerts and reminders.</a:t>
            </a:r>
            <a:endParaRPr>
              <a:solidFill>
                <a:schemeClr val="lt1"/>
              </a:solidFill>
              <a:latin typeface="Archivo Medium"/>
              <a:ea typeface="Archivo Medium"/>
              <a:cs typeface="Archivo Medium"/>
              <a:sym typeface="Archivo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8"/>
          <p:cNvSpPr txBox="1"/>
          <p:nvPr/>
        </p:nvSpPr>
        <p:spPr>
          <a:xfrm>
            <a:off x="859056" y="141985"/>
            <a:ext cx="7518600" cy="11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Absolute Reliability - </a:t>
            </a:r>
            <a:endParaRPr b="1" sz="36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Data &amp; Offline Strategy</a:t>
            </a:r>
            <a:endParaRPr sz="1100"/>
          </a:p>
        </p:txBody>
      </p:sp>
      <p:sp>
        <p:nvSpPr>
          <p:cNvPr id="230" name="Google Shape;230;p38"/>
          <p:cNvSpPr txBox="1"/>
          <p:nvPr/>
        </p:nvSpPr>
        <p:spPr>
          <a:xfrm>
            <a:off x="4571999" y="1558900"/>
            <a:ext cx="4332600" cy="32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Strategic Database Choice: Transitioned from NoSQL (Firestore) to Microsoft Azure SQL for its robust relational model and strong ACID guarantees, which are essential for handling critical medical and work data.</a:t>
            </a:r>
            <a:endParaRPr sz="11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Offline-First Design:</a:t>
            </a:r>
            <a:endParaRPr sz="11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All primary operations read from and write to the local SQLite database first.</a:t>
            </a:r>
            <a:endParaRPr sz="11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 background service automatically synchronizes local changes with the central Azure SQL database when a connection is available.</a:t>
            </a:r>
            <a:endParaRPr sz="11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31" name="Google Shape;231;p38" title="Gemini_Generated_Image_yzzrbhyzzrbhyzzr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150" y="1319473"/>
            <a:ext cx="3461949" cy="3461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Google Shape;236;p39"/>
          <p:cNvGrpSpPr/>
          <p:nvPr/>
        </p:nvGrpSpPr>
        <p:grpSpPr>
          <a:xfrm>
            <a:off x="166025" y="443350"/>
            <a:ext cx="4351950" cy="4424400"/>
            <a:chOff x="221367" y="138460"/>
            <a:chExt cx="5802600" cy="5899200"/>
          </a:xfrm>
        </p:grpSpPr>
        <p:sp>
          <p:nvSpPr>
            <p:cNvPr id="237" name="Google Shape;237;p39"/>
            <p:cNvSpPr txBox="1"/>
            <p:nvPr/>
          </p:nvSpPr>
          <p:spPr>
            <a:xfrm>
              <a:off x="221367" y="138460"/>
              <a:ext cx="5802600" cy="20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3200">
                  <a:solidFill>
                    <a:schemeClr val="lt1"/>
                  </a:solidFill>
                  <a:latin typeface="Archivo"/>
                  <a:ea typeface="Archivo"/>
                  <a:cs typeface="Archivo"/>
                  <a:sym typeface="Archivo"/>
                </a:rPr>
                <a:t>Pillar III: Seamless Integration - A Unified Platform</a:t>
              </a:r>
              <a:endParaRPr sz="100"/>
            </a:p>
          </p:txBody>
        </p:sp>
        <p:sp>
          <p:nvSpPr>
            <p:cNvPr id="238" name="Google Shape;238;p39"/>
            <p:cNvSpPr txBox="1"/>
            <p:nvPr/>
          </p:nvSpPr>
          <p:spPr>
            <a:xfrm>
              <a:off x="221367" y="2381560"/>
              <a:ext cx="5708700" cy="365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-GB" sz="11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Breaking Down Silos: UmiDo is designed to be a holistic solution combining the strengths of dedicated medical reminder apps and project management tools.</a:t>
              </a:r>
              <a:endParaRPr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 sz="11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Collaborative by Design:</a:t>
              </a:r>
              <a:endParaRPr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-GB" sz="11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Multi-Role Access Control allows for seamless and secure interaction between different user types.</a:t>
              </a:r>
              <a:endParaRPr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-GB" sz="11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Roles: Doctor, Manager, Normal, and Mixed users, each with specific permissions to assign or receive tasks.</a:t>
              </a:r>
              <a:endParaRPr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pic>
        <p:nvPicPr>
          <p:cNvPr id="239" name="Google Shape;239;p39" title="Gemini_Generated_Image_dlaej4dlaej4dla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5099" y="651050"/>
            <a:ext cx="4216699" cy="421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4" name="Google Shape;244;p40"/>
          <p:cNvGrpSpPr/>
          <p:nvPr/>
        </p:nvGrpSpPr>
        <p:grpSpPr>
          <a:xfrm>
            <a:off x="189175" y="99550"/>
            <a:ext cx="8831252" cy="4459000"/>
            <a:chOff x="252233" y="-318557"/>
            <a:chExt cx="11775003" cy="5945333"/>
          </a:xfrm>
        </p:grpSpPr>
        <p:sp>
          <p:nvSpPr>
            <p:cNvPr id="245" name="Google Shape;245;p40"/>
            <p:cNvSpPr txBox="1"/>
            <p:nvPr/>
          </p:nvSpPr>
          <p:spPr>
            <a:xfrm>
              <a:off x="252237" y="-318557"/>
              <a:ext cx="11775000" cy="177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4100">
                  <a:solidFill>
                    <a:schemeClr val="lt1"/>
                  </a:solidFill>
                  <a:latin typeface="Archivo"/>
                  <a:ea typeface="Archivo"/>
                  <a:cs typeface="Archivo"/>
                  <a:sym typeface="Archivo"/>
                </a:rPr>
                <a:t>Conclusion: The Ultimate Life Assistant</a:t>
              </a:r>
              <a:endParaRPr b="1" sz="41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endParaRPr>
            </a:p>
          </p:txBody>
        </p:sp>
        <p:sp>
          <p:nvSpPr>
            <p:cNvPr id="246" name="Google Shape;246;p40"/>
            <p:cNvSpPr txBox="1"/>
            <p:nvPr/>
          </p:nvSpPr>
          <p:spPr>
            <a:xfrm>
              <a:off x="252233" y="1599877"/>
              <a:ext cx="7131000" cy="402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 sz="11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More Than an App: UmiDo is an intelligent partner that reduces cognitive load and restores focus.</a:t>
              </a:r>
              <a:endParaRPr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 sz="11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Key Strengths:</a:t>
              </a:r>
              <a:endParaRPr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-298450" lvl="0" marL="45720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Poppins"/>
                <a:buChar char="●"/>
              </a:pPr>
              <a:r>
                <a:rPr lang="en-GB" sz="11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Our most intelligent parser: Effortlessly translates complex prescriptions into simple, actionable tasks.</a:t>
              </a:r>
              <a:endParaRPr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-298450" lvl="0" marL="45720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Poppins"/>
                <a:buChar char="●"/>
              </a:pPr>
              <a:r>
                <a:rPr lang="en-GB" sz="11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Our most vigilant safety net: Proactively protects users with a highly accurate, custom-built DDI engine.</a:t>
              </a:r>
              <a:endParaRPr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-298450" lvl="0" marL="45720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Poppins"/>
                <a:buChar char="●"/>
              </a:pPr>
              <a:r>
                <a:rPr lang="en-GB" sz="11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Our most intuitive interface: Provides a unified view of your life, accessible anytime, anywhere.</a:t>
              </a:r>
              <a:endParaRPr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pic>
        <p:nvPicPr>
          <p:cNvPr id="247" name="Google Shape;247;p40" title="UmiD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3325" y="1438100"/>
            <a:ext cx="3240676" cy="3240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1"/>
          <p:cNvSpPr txBox="1"/>
          <p:nvPr/>
        </p:nvSpPr>
        <p:spPr>
          <a:xfrm>
            <a:off x="2138847" y="1983128"/>
            <a:ext cx="4866306" cy="117724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72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Thank You</a:t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27"/>
          <p:cNvGrpSpPr/>
          <p:nvPr/>
        </p:nvGrpSpPr>
        <p:grpSpPr>
          <a:xfrm>
            <a:off x="970875" y="1003712"/>
            <a:ext cx="7202253" cy="3136075"/>
            <a:chOff x="1380225" y="1414483"/>
            <a:chExt cx="9603004" cy="4181433"/>
          </a:xfrm>
        </p:grpSpPr>
        <p:sp>
          <p:nvSpPr>
            <p:cNvPr id="121" name="Google Shape;121;p27"/>
            <p:cNvSpPr txBox="1"/>
            <p:nvPr/>
          </p:nvSpPr>
          <p:spPr>
            <a:xfrm>
              <a:off x="1380225" y="1414483"/>
              <a:ext cx="9603000" cy="20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GB" sz="4800">
                  <a:solidFill>
                    <a:schemeClr val="lt1"/>
                  </a:solidFill>
                  <a:latin typeface="Archivo"/>
                  <a:ea typeface="Archivo"/>
                  <a:cs typeface="Archivo"/>
                  <a:sym typeface="Archivo"/>
                </a:rPr>
                <a:t>The Problem: A Fragmented Life</a:t>
              </a:r>
              <a:endParaRPr b="1" sz="41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endParaRPr>
            </a:p>
          </p:txBody>
        </p:sp>
        <p:sp>
          <p:nvSpPr>
            <p:cNvPr id="122" name="Google Shape;122;p27"/>
            <p:cNvSpPr txBox="1"/>
            <p:nvPr/>
          </p:nvSpPr>
          <p:spPr>
            <a:xfrm>
              <a:off x="1380229" y="3612617"/>
              <a:ext cx="9603000" cy="198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Challenge: Individuals face increasing difficulty managing responsibilities across healthcare, work, and personal domains.</a:t>
              </a:r>
              <a:endPara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 sz="10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Cognitive Overload: Overlapping schedules and conflicting priorities lead to inefficiencies, missed commitments, and decreased productivity.</a:t>
              </a:r>
              <a:endPara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 sz="10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Tool Limitation: Traditional task management tools are often passive, disconnected, and lack the holistic integration and AI-driven prioritization needed for modern life.</a:t>
              </a:r>
              <a:endPara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28"/>
          <p:cNvGrpSpPr/>
          <p:nvPr/>
        </p:nvGrpSpPr>
        <p:grpSpPr>
          <a:xfrm>
            <a:off x="4464395" y="770025"/>
            <a:ext cx="4266460" cy="3755030"/>
            <a:chOff x="6489686" y="1087766"/>
            <a:chExt cx="5688614" cy="5006707"/>
          </a:xfrm>
        </p:grpSpPr>
        <p:sp>
          <p:nvSpPr>
            <p:cNvPr id="128" name="Google Shape;128;p28"/>
            <p:cNvSpPr txBox="1"/>
            <p:nvPr/>
          </p:nvSpPr>
          <p:spPr>
            <a:xfrm>
              <a:off x="6489686" y="1087766"/>
              <a:ext cx="5688600" cy="107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2400">
                  <a:solidFill>
                    <a:schemeClr val="lt1"/>
                  </a:solidFill>
                  <a:latin typeface="Archivo"/>
                  <a:ea typeface="Archivo"/>
                  <a:cs typeface="Archivo"/>
                  <a:sym typeface="Archivo"/>
                </a:rPr>
                <a:t>The Vision: A Proactive, Intelligent Assistant</a:t>
              </a:r>
              <a:endParaRPr sz="2400"/>
            </a:p>
          </p:txBody>
        </p:sp>
        <p:sp>
          <p:nvSpPr>
            <p:cNvPr id="129" name="Google Shape;129;p28"/>
            <p:cNvSpPr txBox="1"/>
            <p:nvPr/>
          </p:nvSpPr>
          <p:spPr>
            <a:xfrm>
              <a:off x="6489700" y="2087972"/>
              <a:ext cx="5688600" cy="40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 sz="10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Project Goal: To develop an AI-powered system that intelligently coordinates and prioritizes tasks across different domains, moving beyond simple reminders to proactive support.</a:t>
              </a:r>
              <a:endPara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 sz="10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Core Objectives:</a:t>
              </a:r>
              <a:endPara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 sz="10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Develop an AI-Powered Prescription Parser for effortless task entry.</a:t>
              </a:r>
              <a:endPara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 sz="10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Create an integrated communication and monitoring hub with an AI chatbot.</a:t>
              </a:r>
              <a:endPara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 sz="10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Build a system that detects and resolves both scheduling and drug-drug interaction conflicts.</a:t>
              </a:r>
              <a:endPara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SzPts val="1100"/>
                <a:buNone/>
              </a:pPr>
              <a:r>
                <a:rPr lang="en-GB" sz="10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Implement robust offline capabilities to ensure constant accessibility</a:t>
              </a:r>
              <a:endParaRPr sz="10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pic>
        <p:nvPicPr>
          <p:cNvPr id="130" name="Google Shape;130;p28" title="Gemini_Generated_Image_9r0tx9r0tx9r0tx9 (1).png"/>
          <p:cNvPicPr preferRelativeResize="0"/>
          <p:nvPr/>
        </p:nvPicPr>
        <p:blipFill rotWithShape="1">
          <a:blip r:embed="rId4">
            <a:alphaModFix/>
          </a:blip>
          <a:srcRect b="30864" l="11837" r="11837" t="20636"/>
          <a:stretch/>
        </p:blipFill>
        <p:spPr>
          <a:xfrm>
            <a:off x="413149" y="998149"/>
            <a:ext cx="3891899" cy="24729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9"/>
          <p:cNvSpPr/>
          <p:nvPr/>
        </p:nvSpPr>
        <p:spPr>
          <a:xfrm>
            <a:off x="-1393372" y="1197428"/>
            <a:ext cx="4506686" cy="4506686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" name="Google Shape;137;p29" title="slide4.png"/>
          <p:cNvPicPr preferRelativeResize="0"/>
          <p:nvPr/>
        </p:nvPicPr>
        <p:blipFill rotWithShape="1">
          <a:blip r:embed="rId4">
            <a:alphaModFix/>
          </a:blip>
          <a:srcRect b="0" l="1456" r="1456" t="0"/>
          <a:stretch/>
        </p:blipFill>
        <p:spPr>
          <a:xfrm>
            <a:off x="-897221" y="629841"/>
            <a:ext cx="4401938" cy="45339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8" name="Google Shape;138;p29"/>
          <p:cNvGrpSpPr/>
          <p:nvPr/>
        </p:nvGrpSpPr>
        <p:grpSpPr>
          <a:xfrm>
            <a:off x="3408624" y="1509471"/>
            <a:ext cx="5016832" cy="2716010"/>
            <a:chOff x="4544831" y="1369832"/>
            <a:chExt cx="6689110" cy="3621347"/>
          </a:xfrm>
        </p:grpSpPr>
        <p:sp>
          <p:nvSpPr>
            <p:cNvPr id="139" name="Google Shape;139;p29"/>
            <p:cNvSpPr txBox="1"/>
            <p:nvPr/>
          </p:nvSpPr>
          <p:spPr>
            <a:xfrm>
              <a:off x="4544841" y="1369832"/>
              <a:ext cx="6689100" cy="58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2400">
                  <a:solidFill>
                    <a:schemeClr val="lt1"/>
                  </a:solidFill>
                  <a:latin typeface="Archivo"/>
                  <a:ea typeface="Archivo"/>
                  <a:cs typeface="Archivo"/>
                  <a:sym typeface="Archivo"/>
                </a:rPr>
                <a:t>The Three Pillars of UmiDo</a:t>
              </a:r>
              <a:endParaRPr sz="2400"/>
            </a:p>
          </p:txBody>
        </p:sp>
        <p:sp>
          <p:nvSpPr>
            <p:cNvPr id="140" name="Google Shape;140;p29"/>
            <p:cNvSpPr txBox="1"/>
            <p:nvPr/>
          </p:nvSpPr>
          <p:spPr>
            <a:xfrm>
              <a:off x="4544831" y="1954837"/>
              <a:ext cx="58692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>
                  <a:solidFill>
                    <a:schemeClr val="lt1"/>
                  </a:solidFill>
                  <a:latin typeface="Archivo"/>
                  <a:ea typeface="Archivo"/>
                  <a:cs typeface="Archivo"/>
                  <a:sym typeface="Archivo"/>
                </a:rPr>
                <a:t>A New Approach to Life Management</a:t>
              </a:r>
              <a:endParaRPr sz="1100"/>
            </a:p>
          </p:txBody>
        </p:sp>
        <p:sp>
          <p:nvSpPr>
            <p:cNvPr id="141" name="Google Shape;141;p29"/>
            <p:cNvSpPr txBox="1"/>
            <p:nvPr/>
          </p:nvSpPr>
          <p:spPr>
            <a:xfrm>
              <a:off x="4584050" y="2447779"/>
              <a:ext cx="6610500" cy="254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 sz="11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Effortless Intelligence: Leveraging advanced AI/NLP to simplify complex tasks and provide proactive safety.</a:t>
              </a:r>
              <a:endParaRPr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 sz="11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Absolute Reliability: Built on an offline-first, enterprise-grade architecture for unwavering access and data integrity.</a:t>
              </a:r>
              <a:endParaRPr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 sz="11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Seamless Integration: Harmonizing health, work, and personal domains into a single, collaborative platform.</a:t>
              </a:r>
              <a:endParaRPr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0"/>
          <p:cNvSpPr/>
          <p:nvPr/>
        </p:nvSpPr>
        <p:spPr>
          <a:xfrm>
            <a:off x="6110054" y="3450494"/>
            <a:ext cx="2866174" cy="1102450"/>
          </a:xfrm>
          <a:prstGeom prst="roundRect">
            <a:avLst>
              <a:gd fmla="val 5248" name="adj"/>
            </a:avLst>
          </a:prstGeom>
          <a:solidFill>
            <a:srgbClr val="0C0C0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30"/>
          <p:cNvSpPr/>
          <p:nvPr/>
        </p:nvSpPr>
        <p:spPr>
          <a:xfrm>
            <a:off x="3203891" y="3450494"/>
            <a:ext cx="2866174" cy="1102450"/>
          </a:xfrm>
          <a:prstGeom prst="roundRect">
            <a:avLst>
              <a:gd fmla="val 5248" name="adj"/>
            </a:avLst>
          </a:prstGeom>
          <a:solidFill>
            <a:srgbClr val="0C0C0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30"/>
          <p:cNvSpPr/>
          <p:nvPr/>
        </p:nvSpPr>
        <p:spPr>
          <a:xfrm>
            <a:off x="297729" y="3450494"/>
            <a:ext cx="2866174" cy="1102450"/>
          </a:xfrm>
          <a:prstGeom prst="roundRect">
            <a:avLst>
              <a:gd fmla="val 5248" name="adj"/>
            </a:avLst>
          </a:prstGeom>
          <a:solidFill>
            <a:srgbClr val="0C0C0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30"/>
          <p:cNvSpPr/>
          <p:nvPr/>
        </p:nvSpPr>
        <p:spPr>
          <a:xfrm>
            <a:off x="6110054" y="2300350"/>
            <a:ext cx="2866174" cy="1102451"/>
          </a:xfrm>
          <a:prstGeom prst="roundRect">
            <a:avLst>
              <a:gd fmla="val 5248" name="adj"/>
            </a:avLst>
          </a:prstGeom>
          <a:solidFill>
            <a:srgbClr val="0C0C0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30"/>
          <p:cNvSpPr/>
          <p:nvPr/>
        </p:nvSpPr>
        <p:spPr>
          <a:xfrm>
            <a:off x="3203891" y="2300350"/>
            <a:ext cx="2866174" cy="1102451"/>
          </a:xfrm>
          <a:prstGeom prst="roundRect">
            <a:avLst>
              <a:gd fmla="val 5248" name="adj"/>
            </a:avLst>
          </a:prstGeom>
          <a:solidFill>
            <a:srgbClr val="0C0C0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30"/>
          <p:cNvSpPr/>
          <p:nvPr/>
        </p:nvSpPr>
        <p:spPr>
          <a:xfrm>
            <a:off x="297729" y="2300350"/>
            <a:ext cx="2866200" cy="1102500"/>
          </a:xfrm>
          <a:prstGeom prst="roundRect">
            <a:avLst>
              <a:gd fmla="val 5248" name="adj"/>
            </a:avLst>
          </a:prstGeom>
          <a:solidFill>
            <a:srgbClr val="0C0C0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30"/>
          <p:cNvSpPr txBox="1"/>
          <p:nvPr/>
        </p:nvSpPr>
        <p:spPr>
          <a:xfrm>
            <a:off x="363502" y="569450"/>
            <a:ext cx="7855800" cy="14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5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Pillar I: Effortless Intelligence - The AI Core</a:t>
            </a:r>
            <a:endParaRPr b="1" sz="45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54" name="Google Shape;154;p30"/>
          <p:cNvSpPr txBox="1"/>
          <p:nvPr/>
        </p:nvSpPr>
        <p:spPr>
          <a:xfrm>
            <a:off x="413147" y="1985234"/>
            <a:ext cx="79116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 suite of custom-built AI modules designed for maximum accuracy and relevance.</a:t>
            </a:r>
            <a:endParaRPr sz="11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5" name="Google Shape;155;p30"/>
          <p:cNvSpPr txBox="1"/>
          <p:nvPr/>
        </p:nvSpPr>
        <p:spPr>
          <a:xfrm>
            <a:off x="1132174" y="2479201"/>
            <a:ext cx="11973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4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The guardian</a:t>
            </a:r>
            <a:endParaRPr sz="1100"/>
          </a:p>
        </p:txBody>
      </p:sp>
      <p:sp>
        <p:nvSpPr>
          <p:cNvPr id="156" name="Google Shape;156;p30"/>
          <p:cNvSpPr txBox="1"/>
          <p:nvPr/>
        </p:nvSpPr>
        <p:spPr>
          <a:xfrm>
            <a:off x="644211" y="2733013"/>
            <a:ext cx="21732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2190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 proprietary Drug-Drug Interaction (DDI) detection engine.</a:t>
            </a:r>
            <a:endParaRPr sz="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7" name="Google Shape;157;p30"/>
          <p:cNvSpPr txBox="1"/>
          <p:nvPr/>
        </p:nvSpPr>
        <p:spPr>
          <a:xfrm>
            <a:off x="3973374" y="2479201"/>
            <a:ext cx="11973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4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The guardian</a:t>
            </a:r>
            <a:endParaRPr sz="1100"/>
          </a:p>
        </p:txBody>
      </p:sp>
      <p:sp>
        <p:nvSpPr>
          <p:cNvPr id="158" name="Google Shape;158;p30"/>
          <p:cNvSpPr txBox="1"/>
          <p:nvPr/>
        </p:nvSpPr>
        <p:spPr>
          <a:xfrm>
            <a:off x="3485411" y="2733013"/>
            <a:ext cx="21732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2190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 proprietary Drug-Drug Interaction (DDI) detection engine.</a:t>
            </a:r>
            <a:endParaRPr sz="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9" name="Google Shape;159;p30"/>
          <p:cNvSpPr txBox="1"/>
          <p:nvPr/>
        </p:nvSpPr>
        <p:spPr>
          <a:xfrm>
            <a:off x="6814574" y="2479201"/>
            <a:ext cx="1197300" cy="2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437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The guardian</a:t>
            </a:r>
            <a:endParaRPr sz="1100"/>
          </a:p>
        </p:txBody>
      </p:sp>
      <p:sp>
        <p:nvSpPr>
          <p:cNvPr id="160" name="Google Shape;160;p30"/>
          <p:cNvSpPr txBox="1"/>
          <p:nvPr/>
        </p:nvSpPr>
        <p:spPr>
          <a:xfrm>
            <a:off x="6326611" y="2733013"/>
            <a:ext cx="21732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2190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A proprietary Drug-Drug Interaction (DDI) detection engine.</a:t>
            </a:r>
            <a:endParaRPr sz="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61" name="Google Shape;161;p30" title="ddi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0800" y="3101725"/>
            <a:ext cx="1800000" cy="18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30" title="gg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27425" y="2741725"/>
            <a:ext cx="2520000" cy="25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0" title="Gemini_Generated_Image_9d9xbh9d9xbh9d9x-removebg-preview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03200" y="3281725"/>
            <a:ext cx="1620000" cy="16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31" title="Gemini_Generated_Image_f98bv9f98bv9f98b.png"/>
          <p:cNvPicPr preferRelativeResize="0"/>
          <p:nvPr/>
        </p:nvPicPr>
        <p:blipFill rotWithShape="1">
          <a:blip r:embed="rId4">
            <a:alphaModFix/>
          </a:blip>
          <a:srcRect b="33592" l="9213" r="6647" t="22472"/>
          <a:stretch/>
        </p:blipFill>
        <p:spPr>
          <a:xfrm>
            <a:off x="289275" y="1681350"/>
            <a:ext cx="3409900" cy="1780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>
              <a:srgbClr val="000000">
                <a:alpha val="50000"/>
              </a:srgbClr>
            </a:outerShdw>
            <a:reflection blurRad="0" dir="5400000" dist="47625" endA="0" endPos="52999" fadeDir="5400012" kx="0" rotWithShape="0" algn="bl" stPos="0" sy="-100000" ky="0"/>
          </a:effectLst>
        </p:spPr>
      </p:pic>
      <p:sp>
        <p:nvSpPr>
          <p:cNvPr id="169" name="Google Shape;169;p31"/>
          <p:cNvSpPr txBox="1"/>
          <p:nvPr/>
        </p:nvSpPr>
        <p:spPr>
          <a:xfrm>
            <a:off x="3916129" y="1518851"/>
            <a:ext cx="49338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AI Module 1: The Guardian (DDI) - The Need</a:t>
            </a:r>
            <a:endParaRPr sz="2400"/>
          </a:p>
        </p:txBody>
      </p:sp>
      <p:sp>
        <p:nvSpPr>
          <p:cNvPr id="170" name="Google Shape;170;p31"/>
          <p:cNvSpPr txBox="1"/>
          <p:nvPr/>
        </p:nvSpPr>
        <p:spPr>
          <a:xfrm>
            <a:off x="3916130" y="2327061"/>
            <a:ext cx="4368600" cy="24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The Challenge: Access to commercial DDI APIs like DrugBank was restrictive, creating the need for a fully independent, autonomous solution.</a:t>
            </a:r>
            <a:endParaRPr sz="11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Our Solution: We built a proprietary DDI prediction model from the ground up to ensure data sovereignty, local relevance for Korean medications, and seamless system integration.</a:t>
            </a:r>
            <a:endParaRPr sz="11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2"/>
          <p:cNvSpPr/>
          <p:nvPr/>
        </p:nvSpPr>
        <p:spPr>
          <a:xfrm>
            <a:off x="297728" y="2222266"/>
            <a:ext cx="6465210" cy="1102451"/>
          </a:xfrm>
          <a:prstGeom prst="roundRect">
            <a:avLst>
              <a:gd fmla="val 5248" name="adj"/>
            </a:avLst>
          </a:prstGeom>
          <a:solidFill>
            <a:srgbClr val="0C0C0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32"/>
          <p:cNvSpPr/>
          <p:nvPr/>
        </p:nvSpPr>
        <p:spPr>
          <a:xfrm>
            <a:off x="290939" y="3444483"/>
            <a:ext cx="6465210" cy="1102451"/>
          </a:xfrm>
          <a:prstGeom prst="roundRect">
            <a:avLst>
              <a:gd fmla="val 5248" name="adj"/>
            </a:avLst>
          </a:prstGeom>
          <a:solidFill>
            <a:srgbClr val="0C0C0C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7" name="Google Shape;177;p32" title="Gemini_Generated_Image_1bdnba1bdnba1bdn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4176250" y="104650"/>
            <a:ext cx="7553050" cy="75530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2"/>
          <p:cNvSpPr txBox="1"/>
          <p:nvPr/>
        </p:nvSpPr>
        <p:spPr>
          <a:xfrm>
            <a:off x="324876" y="611114"/>
            <a:ext cx="40548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The Guardian (DDI) - Data &amp; Feature Pipeline</a:t>
            </a:r>
            <a:endParaRPr sz="2400"/>
          </a:p>
        </p:txBody>
      </p:sp>
      <p:grpSp>
        <p:nvGrpSpPr>
          <p:cNvPr id="179" name="Google Shape;179;p32"/>
          <p:cNvGrpSpPr/>
          <p:nvPr/>
        </p:nvGrpSpPr>
        <p:grpSpPr>
          <a:xfrm>
            <a:off x="324876" y="2281850"/>
            <a:ext cx="5028755" cy="1268878"/>
            <a:chOff x="333580" y="3042467"/>
            <a:chExt cx="6705007" cy="1691837"/>
          </a:xfrm>
        </p:grpSpPr>
        <p:sp>
          <p:nvSpPr>
            <p:cNvPr id="180" name="Google Shape;180;p32"/>
            <p:cNvSpPr txBox="1"/>
            <p:nvPr/>
          </p:nvSpPr>
          <p:spPr>
            <a:xfrm>
              <a:off x="333580" y="3042467"/>
              <a:ext cx="47847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rtl="0" algn="l">
                <a:lnSpc>
                  <a:spcPct val="191666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 sz="9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Multi-Source Data Foundation: </a:t>
              </a:r>
              <a:endParaRPr sz="1100"/>
            </a:p>
          </p:txBody>
        </p:sp>
        <p:sp>
          <p:nvSpPr>
            <p:cNvPr id="181" name="Google Shape;181;p32"/>
            <p:cNvSpPr txBox="1"/>
            <p:nvPr/>
          </p:nvSpPr>
          <p:spPr>
            <a:xfrm>
              <a:off x="333587" y="3395104"/>
              <a:ext cx="6705000" cy="133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rtl="0" algn="l">
                <a:lnSpc>
                  <a:spcPct val="191666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 sz="9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Korean drug data from MFDS -&gt; Biomedical literature from PubMed Abstracts -&gt; Statistical signals from FDA Adverse Event Reporting System (FAERS)</a:t>
              </a:r>
              <a:endParaRPr sz="9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lnSpc>
                  <a:spcPct val="191666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sz="9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91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182" name="Google Shape;182;p32"/>
          <p:cNvGrpSpPr/>
          <p:nvPr/>
        </p:nvGrpSpPr>
        <p:grpSpPr>
          <a:xfrm>
            <a:off x="324875" y="3503725"/>
            <a:ext cx="5932125" cy="1534389"/>
            <a:chOff x="333579" y="2987689"/>
            <a:chExt cx="7909500" cy="2045853"/>
          </a:xfrm>
        </p:grpSpPr>
        <p:sp>
          <p:nvSpPr>
            <p:cNvPr id="183" name="Google Shape;183;p32"/>
            <p:cNvSpPr txBox="1"/>
            <p:nvPr/>
          </p:nvSpPr>
          <p:spPr>
            <a:xfrm>
              <a:off x="333579" y="2987689"/>
              <a:ext cx="2990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rtl="0" algn="l">
                <a:lnSpc>
                  <a:spcPct val="191666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 sz="9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Advanced Feature Engineering: </a:t>
              </a:r>
              <a:endParaRPr sz="1100"/>
            </a:p>
          </p:txBody>
        </p:sp>
        <p:sp>
          <p:nvSpPr>
            <p:cNvPr id="184" name="Google Shape;184;p32"/>
            <p:cNvSpPr txBox="1"/>
            <p:nvPr/>
          </p:nvSpPr>
          <p:spPr>
            <a:xfrm>
              <a:off x="333579" y="3340342"/>
              <a:ext cx="7909500" cy="169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rtl="0" algn="l">
                <a:lnSpc>
                  <a:spcPct val="191666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GB" sz="9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For each drug pair, we compute multidimensional features -&gt; Chemical Similarity (e.g., Tanimoto coefficient) -&gt; Biological Targets (e.g., shared proteins, CYP3A4 inhibition) -&gt;Side Effect Overlap (e.g., common adverse reactions)</a:t>
              </a:r>
              <a:endParaRPr sz="9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lnSpc>
                  <a:spcPct val="191666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sz="9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916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3"/>
          <p:cNvSpPr txBox="1"/>
          <p:nvPr/>
        </p:nvSpPr>
        <p:spPr>
          <a:xfrm>
            <a:off x="3712474" y="784950"/>
            <a:ext cx="5018100" cy="17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chemeClr val="lt1"/>
                </a:solidFill>
                <a:latin typeface="Archivo"/>
                <a:ea typeface="Archivo"/>
                <a:cs typeface="Archivo"/>
                <a:sym typeface="Archivo"/>
              </a:rPr>
              <a:t>The Guardian (DDI) - Model Comparison &amp; Results</a:t>
            </a:r>
            <a:endParaRPr b="1" sz="3600"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90" name="Google Shape;190;p33"/>
          <p:cNvSpPr txBox="1"/>
          <p:nvPr/>
        </p:nvSpPr>
        <p:spPr>
          <a:xfrm>
            <a:off x="413147" y="3354356"/>
            <a:ext cx="5215800" cy="7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6428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Rigorous Model Evaluation: Multiple machine learning models were trained and tested to find the highest-performing solution for predicting interaction risks.</a:t>
            </a:r>
            <a:endParaRPr sz="11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aphicFrame>
        <p:nvGraphicFramePr>
          <p:cNvPr id="191" name="Google Shape;191;p33"/>
          <p:cNvGraphicFramePr/>
          <p:nvPr/>
        </p:nvGraphicFramePr>
        <p:xfrm>
          <a:off x="413150" y="8279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{733EE72C-18B9-46FC-97B7-50EFDF366F57}</a:tableStyleId>
              </a:tblPr>
              <a:tblGrid>
                <a:gridCol w="1505125"/>
                <a:gridCol w="1505125"/>
              </a:tblGrid>
              <a:tr h="21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Model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Accuracy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1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Gradient Boosting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96.12%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1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Neural Networks 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90.11%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1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Random Forest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89.09%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1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Logistic Regression 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81.25%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1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K-Nearest Neighbors  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72.00%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92" name="Google Shape;192;p33"/>
          <p:cNvSpPr txBox="1"/>
          <p:nvPr/>
        </p:nvSpPr>
        <p:spPr>
          <a:xfrm>
            <a:off x="4647525" y="22498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graphicFrame>
        <p:nvGraphicFramePr>
          <p:cNvPr id="193" name="Google Shape;193;p33"/>
          <p:cNvGraphicFramePr/>
          <p:nvPr/>
        </p:nvGraphicFramePr>
        <p:xfrm>
          <a:off x="5829750" y="20325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{733EE72C-18B9-46FC-97B7-50EFDF366F57}</a:tableStyleId>
              </a:tblPr>
              <a:tblGrid>
                <a:gridCol w="1505125"/>
                <a:gridCol w="1505125"/>
              </a:tblGrid>
              <a:tr h="281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Strengths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Weaknesses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09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High predictive accuracy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Computationally heavier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05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Captures complex dependencies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Requires large training set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05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Robust, handles complex data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Less transparent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05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Simple, interpretable 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Limited non-linear capture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505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Simple, non-parametric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solidFill>
                            <a:schemeClr val="lt1"/>
                          </a:solidFill>
                        </a:rPr>
                        <a:t>Sensitive to irrelevant features</a:t>
                      </a:r>
                      <a:endParaRPr sz="10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34"/>
          <p:cNvGrpSpPr/>
          <p:nvPr/>
        </p:nvGrpSpPr>
        <p:grpSpPr>
          <a:xfrm>
            <a:off x="413147" y="1207933"/>
            <a:ext cx="4034475" cy="2532346"/>
            <a:chOff x="550863" y="1157904"/>
            <a:chExt cx="5379300" cy="3376461"/>
          </a:xfrm>
        </p:grpSpPr>
        <p:sp>
          <p:nvSpPr>
            <p:cNvPr id="199" name="Google Shape;199;p34"/>
            <p:cNvSpPr txBox="1"/>
            <p:nvPr/>
          </p:nvSpPr>
          <p:spPr>
            <a:xfrm>
              <a:off x="550863" y="1157904"/>
              <a:ext cx="5225100" cy="156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2400">
                  <a:solidFill>
                    <a:schemeClr val="lt1"/>
                  </a:solidFill>
                  <a:latin typeface="Archivo"/>
                  <a:ea typeface="Archivo"/>
                  <a:cs typeface="Archivo"/>
                  <a:sym typeface="Archivo"/>
                </a:rPr>
                <a:t>AI Module 2: The Translator (Parser) - 4-Stage Pipeline</a:t>
              </a:r>
              <a:endParaRPr sz="2400"/>
            </a:p>
          </p:txBody>
        </p:sp>
        <p:sp>
          <p:nvSpPr>
            <p:cNvPr id="200" name="Google Shape;200;p34"/>
            <p:cNvSpPr txBox="1"/>
            <p:nvPr/>
          </p:nvSpPr>
          <p:spPr>
            <a:xfrm>
              <a:off x="550863" y="3103665"/>
              <a:ext cx="5379300" cy="143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100">
                  <a:solidFill>
                    <a:schemeClr val="lt1"/>
                  </a:solidFill>
                  <a:latin typeface="Poppins"/>
                  <a:ea typeface="Poppins"/>
                  <a:cs typeface="Poppins"/>
                  <a:sym typeface="Poppins"/>
                </a:rPr>
                <a:t>Goal: To transform raw prescription images into structured, validated, and actionable data with high accuracy.</a:t>
              </a:r>
              <a:endParaRPr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lnSpc>
                  <a:spcPct val="16428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201" name="Google Shape;201;p34"/>
          <p:cNvSpPr txBox="1"/>
          <p:nvPr/>
        </p:nvSpPr>
        <p:spPr>
          <a:xfrm>
            <a:off x="4361475" y="863250"/>
            <a:ext cx="43389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Stage 1: Image Encoding        -&gt; Converts images to Base64 text for secure API transmission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Stage 2: Info Extraction       -&gt; Uses a specialized extractor to identify key entities like medication name, dosage, and frequency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Stage 3: Med Matching          -&gt; Applies RapidFuzz fuzzy string matching against a normalized drug list to ensure accuracy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Stage 4: Instruction Analysis  -&gt; A fine-tuned NLP model decodes natural language instructions into structured JSON</a:t>
            </a:r>
            <a:endParaRPr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